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8"/>
  </p:handoutMasterIdLst>
  <p:sldIdLst>
    <p:sldId id="257" r:id="rId2"/>
    <p:sldId id="258" r:id="rId3"/>
    <p:sldId id="721" r:id="rId4"/>
    <p:sldId id="722" r:id="rId5"/>
    <p:sldId id="735" r:id="rId6"/>
    <p:sldId id="781" r:id="rId7"/>
    <p:sldId id="782" r:id="rId8"/>
    <p:sldId id="783" r:id="rId9"/>
    <p:sldId id="770" r:id="rId10"/>
    <p:sldId id="737" r:id="rId11"/>
    <p:sldId id="771" r:id="rId12"/>
    <p:sldId id="772" r:id="rId13"/>
    <p:sldId id="773" r:id="rId14"/>
    <p:sldId id="736" r:id="rId15"/>
    <p:sldId id="774" r:id="rId16"/>
    <p:sldId id="740" r:id="rId17"/>
    <p:sldId id="784" r:id="rId18"/>
    <p:sldId id="775" r:id="rId19"/>
    <p:sldId id="776" r:id="rId20"/>
    <p:sldId id="777" r:id="rId21"/>
    <p:sldId id="778" r:id="rId22"/>
    <p:sldId id="779" r:id="rId23"/>
    <p:sldId id="780" r:id="rId24"/>
    <p:sldId id="723" r:id="rId25"/>
    <p:sldId id="724" r:id="rId26"/>
    <p:sldId id="725" r:id="rId27"/>
    <p:sldId id="726" r:id="rId28"/>
    <p:sldId id="727" r:id="rId29"/>
    <p:sldId id="728" r:id="rId30"/>
    <p:sldId id="729" r:id="rId31"/>
    <p:sldId id="730" r:id="rId32"/>
    <p:sldId id="731" r:id="rId33"/>
    <p:sldId id="732" r:id="rId34"/>
    <p:sldId id="733" r:id="rId35"/>
    <p:sldId id="734" r:id="rId36"/>
    <p:sldId id="766" r:id="rId37"/>
    <p:sldId id="767" r:id="rId38"/>
    <p:sldId id="768" r:id="rId39"/>
    <p:sldId id="769" r:id="rId40"/>
    <p:sldId id="741" r:id="rId41"/>
    <p:sldId id="742" r:id="rId42"/>
    <p:sldId id="743" r:id="rId43"/>
    <p:sldId id="785" r:id="rId44"/>
    <p:sldId id="786" r:id="rId45"/>
    <p:sldId id="787" r:id="rId46"/>
    <p:sldId id="788" r:id="rId47"/>
    <p:sldId id="789" r:id="rId48"/>
    <p:sldId id="790" r:id="rId49"/>
    <p:sldId id="791" r:id="rId50"/>
    <p:sldId id="744" r:id="rId51"/>
    <p:sldId id="745" r:id="rId52"/>
    <p:sldId id="746" r:id="rId53"/>
    <p:sldId id="747" r:id="rId54"/>
    <p:sldId id="748" r:id="rId55"/>
    <p:sldId id="749" r:id="rId56"/>
    <p:sldId id="750" r:id="rId57"/>
    <p:sldId id="751" r:id="rId58"/>
    <p:sldId id="752" r:id="rId59"/>
    <p:sldId id="753" r:id="rId60"/>
    <p:sldId id="754" r:id="rId61"/>
    <p:sldId id="755" r:id="rId62"/>
    <p:sldId id="756" r:id="rId63"/>
    <p:sldId id="757" r:id="rId64"/>
    <p:sldId id="758" r:id="rId65"/>
    <p:sldId id="759" r:id="rId66"/>
    <p:sldId id="760" r:id="rId67"/>
    <p:sldId id="761" r:id="rId68"/>
    <p:sldId id="762" r:id="rId69"/>
    <p:sldId id="763" r:id="rId70"/>
    <p:sldId id="764" r:id="rId71"/>
    <p:sldId id="765" r:id="rId72"/>
    <p:sldId id="792" r:id="rId73"/>
    <p:sldId id="793" r:id="rId74"/>
    <p:sldId id="794" r:id="rId75"/>
    <p:sldId id="795" r:id="rId76"/>
    <p:sldId id="796" r:id="rId77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36F643D3-D767-42CF-8EEF-158B3F2B6283}" type="datetimeFigureOut">
              <a:rPr lang="pt-BR"/>
              <a:pPr>
                <a:defRPr/>
              </a:pPr>
              <a:t>5/2/2013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9FB98402-6483-40EC-9E50-7AE7A50D095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10C24-0DFD-4DEA-9427-CD0ED92DA32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F5B25E-3C47-44BB-8400-C61052ABA4E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41A721-1A06-41F6-AAA4-3E8DB79808D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B930A3-3A54-4774-8B58-056F5643D8D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FF90E1-FFC0-4AE1-B4DE-03152390DF0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832F5-EAB9-481A-9DF9-54E646F37C9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D7621-BDB7-4F6E-B39D-509023D7726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D83EC-B8EF-4464-AAF1-F577BF62CC4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25215-ABE7-4FD9-A088-6813FB23600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4A79-5B4C-44FF-90D2-96DB08AC0AB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7BBC2-9E62-4385-AC26-7D25A8ADADA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78BBC42-38DC-4EA7-83C1-D3CD6112D9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capa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3924300" y="3716338"/>
            <a:ext cx="4556125" cy="2427287"/>
          </a:xfrm>
        </p:spPr>
        <p:txBody>
          <a:bodyPr/>
          <a:lstStyle/>
          <a:p>
            <a:pPr eaLnBrk="1" hangingPunct="1"/>
            <a:r>
              <a:rPr lang="pt-BR" sz="2800" b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Controle de Contas, Transparência e Responsabilidade / Parcerias na Administração Pública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908050"/>
            <a:ext cx="8229600" cy="935038"/>
          </a:xfrm>
        </p:spPr>
        <p:txBody>
          <a:bodyPr/>
          <a:lstStyle/>
          <a:p>
            <a:pPr eaLnBrk="1" hangingPunct="1"/>
            <a:r>
              <a:rPr lang="pt-BR" sz="3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Introdução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85938"/>
            <a:ext cx="8229600" cy="4306887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t-BR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	O tema de “controle da Administração Pública” é, atualmente, um dos mais importantes nos debates contemporâneos.</a:t>
            </a:r>
          </a:p>
          <a:p>
            <a:pPr algn="just" eaLnBrk="1" hangingPunct="1">
              <a:buFontTx/>
              <a:buNone/>
            </a:pPr>
            <a:endParaRPr lang="pt-BR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 eaLnBrk="1" hangingPunct="1">
              <a:buFontTx/>
              <a:buNone/>
            </a:pPr>
            <a:r>
              <a:rPr lang="pt-BR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	A compreensão adequada de suas tendências atuais pressupõe visão renovada da atividade administrativa, de seu escopo e de sua organização, principalmente em face da reforma do Estado, do processo de democratização e da constitucionalização dos direitos.</a:t>
            </a:r>
          </a:p>
          <a:p>
            <a:pPr algn="just" eaLnBrk="1" hangingPunct="1">
              <a:buFontTx/>
              <a:buNone/>
            </a:pPr>
            <a:endParaRPr lang="pt-BR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 eaLnBrk="1" hangingPunct="1">
              <a:buFontTx/>
              <a:buNone/>
            </a:pPr>
            <a:r>
              <a:rPr lang="pt-BR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	A disciplina será desenvolvida com base nessa perspectiva.</a:t>
            </a:r>
          </a:p>
          <a:p>
            <a:pPr algn="just" eaLnBrk="1" hangingPunct="1">
              <a:buFontTx/>
              <a:buNone/>
            </a:pPr>
            <a:endParaRPr lang="pt-B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857256"/>
          </a:xfrm>
        </p:spPr>
        <p:txBody>
          <a:bodyPr/>
          <a:lstStyle/>
          <a:p>
            <a:r>
              <a:rPr lang="pt-BR" sz="3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Introdução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/>
          <a:lstStyle/>
          <a:p>
            <a:pPr algn="just">
              <a:buNone/>
            </a:pPr>
            <a:r>
              <a:rPr lang="pt-BR" dirty="0" smtClean="0"/>
              <a:t>	</a:t>
            </a:r>
            <a:r>
              <a:rPr lang="pt-BR" sz="2800" dirty="0" smtClean="0"/>
              <a:t>Para isso, o tema será estudado a partir dos seguintes pontos: </a:t>
            </a:r>
          </a:p>
          <a:p>
            <a:pPr algn="just">
              <a:buNone/>
            </a:pPr>
            <a:r>
              <a:rPr lang="pt-BR" sz="2800" dirty="0" smtClean="0"/>
              <a:t>	1. Importância do controle da Administração Pública</a:t>
            </a:r>
          </a:p>
          <a:p>
            <a:pPr algn="just">
              <a:buNone/>
            </a:pPr>
            <a:r>
              <a:rPr lang="pt-BR" sz="2800" dirty="0" smtClean="0"/>
              <a:t>	2.  Controle da Administração Pública e Direitos Fundamentais</a:t>
            </a:r>
          </a:p>
          <a:p>
            <a:pPr algn="just">
              <a:buNone/>
            </a:pPr>
            <a:r>
              <a:rPr lang="pt-BR" sz="2800" dirty="0" smtClean="0"/>
              <a:t>	3. Atividade de controle e federalismo</a:t>
            </a:r>
          </a:p>
          <a:p>
            <a:pPr algn="just">
              <a:buNone/>
            </a:pPr>
            <a:r>
              <a:rPr lang="pt-BR" sz="2800" dirty="0" smtClean="0"/>
              <a:t>	4. Visão Geral sobre os tipos de controle no Brasil</a:t>
            </a:r>
          </a:p>
          <a:p>
            <a:pPr algn="just">
              <a:buNone/>
            </a:pPr>
            <a:r>
              <a:rPr lang="pt-BR" sz="2800" dirty="0" smtClean="0"/>
              <a:t>	5. Controle Externo no Brasil</a:t>
            </a:r>
          </a:p>
          <a:p>
            <a:pPr algn="just">
              <a:buNone/>
            </a:pPr>
            <a:r>
              <a:rPr lang="pt-BR" sz="2600" dirty="0" smtClean="0"/>
              <a:t>	</a:t>
            </a:r>
            <a:endParaRPr lang="pt-BR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857256"/>
          </a:xfrm>
        </p:spPr>
        <p:txBody>
          <a:bodyPr/>
          <a:lstStyle/>
          <a:p>
            <a:r>
              <a:rPr lang="pt-BR" sz="3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Introdução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6. Tribunais de Contas: análise geral </a:t>
            </a:r>
          </a:p>
          <a:p>
            <a:pPr algn="just">
              <a:buNone/>
            </a:pPr>
            <a:r>
              <a:rPr lang="pt-BR" dirty="0" smtClean="0"/>
              <a:t>	7. Tribunal de Contas de Minas Gerais</a:t>
            </a:r>
          </a:p>
          <a:p>
            <a:pPr>
              <a:buNone/>
            </a:pPr>
            <a:r>
              <a:rPr lang="pt-BR" dirty="0" smtClean="0"/>
              <a:t>	8. Ministério Público de Contas</a:t>
            </a:r>
          </a:p>
          <a:p>
            <a:pPr algn="just">
              <a:buNone/>
            </a:pPr>
            <a:r>
              <a:rPr lang="pt-BR" dirty="0" smtClean="0"/>
              <a:t>	9. Estudo a respeito de Auditoria Governamental</a:t>
            </a:r>
          </a:p>
          <a:p>
            <a:pPr algn="just">
              <a:buNone/>
            </a:pPr>
            <a:r>
              <a:rPr lang="pt-BR" dirty="0" smtClean="0"/>
              <a:t>	10. Em quê precisamos evoluir?</a:t>
            </a:r>
          </a:p>
          <a:p>
            <a:pPr algn="just">
              <a:buNone/>
            </a:pPr>
            <a:endParaRPr lang="pt-BR" dirty="0" smtClean="0"/>
          </a:p>
          <a:p>
            <a:pPr algn="just">
              <a:buNone/>
            </a:pPr>
            <a:r>
              <a:rPr lang="pt-BR" dirty="0" smtClean="0"/>
              <a:t>	</a:t>
            </a:r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</a:t>
            </a:r>
            <a:r>
              <a:rPr lang="pt-BR" sz="2800" dirty="0" smtClean="0"/>
              <a:t>1.  Visão Geral sobre Controle</a:t>
            </a:r>
          </a:p>
          <a:p>
            <a:pPr algn="just">
              <a:buNone/>
            </a:pPr>
            <a:r>
              <a:rPr lang="pt-BR" sz="2800" dirty="0" smtClean="0"/>
              <a:t>	a) Noções Conceituais</a:t>
            </a:r>
          </a:p>
          <a:p>
            <a:pPr algn="just">
              <a:buNone/>
            </a:pPr>
            <a:r>
              <a:rPr lang="pt-BR" sz="2800" dirty="0" smtClean="0"/>
              <a:t>	- São </a:t>
            </a:r>
            <a:r>
              <a:rPr lang="pt-BR" sz="2800" dirty="0" err="1" smtClean="0"/>
              <a:t>ideias</a:t>
            </a:r>
            <a:r>
              <a:rPr lang="pt-BR" sz="2800" dirty="0" smtClean="0"/>
              <a:t> importantes para se compreender a noção de controle: fiscalização;  acompanhamento, monitoramento, comparação, entre outras.</a:t>
            </a:r>
          </a:p>
          <a:p>
            <a:pPr algn="just">
              <a:buNone/>
            </a:pPr>
            <a:r>
              <a:rPr lang="pt-BR" sz="2800" dirty="0" smtClean="0"/>
              <a:t>	- Importante ter em mente que a noção de controle não se aplica apenas à Administração Pública, mas, igualmente, à iniciativa privada.</a:t>
            </a:r>
          </a:p>
          <a:p>
            <a:pPr algn="just">
              <a:buNone/>
            </a:pPr>
            <a:r>
              <a:rPr lang="pt-BR" sz="2800" dirty="0" smtClean="0"/>
              <a:t>		</a:t>
            </a:r>
            <a:endParaRPr lang="pt-BR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857256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Para a ciência da Administração, o controle é tido como uma das funções administrativas essenciais.</a:t>
            </a:r>
          </a:p>
          <a:p>
            <a:pPr algn="just">
              <a:buNone/>
            </a:pPr>
            <a:r>
              <a:rPr lang="pt-BR" dirty="0" smtClean="0"/>
              <a:t>	</a:t>
            </a:r>
          </a:p>
          <a:p>
            <a:pPr algn="just">
              <a:buNone/>
            </a:pPr>
            <a:r>
              <a:rPr lang="pt-BR" dirty="0" smtClean="0"/>
              <a:t>	- Taylor e </a:t>
            </a:r>
            <a:r>
              <a:rPr lang="pt-BR" dirty="0" err="1" smtClean="0"/>
              <a:t>Fayol</a:t>
            </a:r>
            <a:r>
              <a:rPr lang="pt-BR" dirty="0" smtClean="0"/>
              <a:t>: compreendiam que o ciclo da administrativa alcançava o planejamento, organização, direção e controle.</a:t>
            </a:r>
            <a:endParaRPr lang="pt-B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sz="3000" dirty="0" smtClean="0"/>
              <a:t>	- </a:t>
            </a:r>
            <a:r>
              <a:rPr lang="pt-BR" sz="3000" dirty="0" err="1" smtClean="0"/>
              <a:t>Chiavenato</a:t>
            </a:r>
            <a:r>
              <a:rPr lang="pt-BR" sz="3000" dirty="0" smtClean="0"/>
              <a:t>: o controle monitora e avalia os resultados alcançados para assegurar que o planejamento, a organização e a direção sejam bem-sucedidos. O controle compreende:</a:t>
            </a:r>
          </a:p>
          <a:p>
            <a:pPr algn="just">
              <a:buNone/>
            </a:pPr>
            <a:r>
              <a:rPr lang="pt-BR" sz="3000" dirty="0" smtClean="0"/>
              <a:t>		- fixação de metas;</a:t>
            </a:r>
          </a:p>
          <a:p>
            <a:pPr algn="just">
              <a:buNone/>
            </a:pPr>
            <a:r>
              <a:rPr lang="pt-BR" sz="3000" dirty="0" smtClean="0"/>
              <a:t>		- análise de desempenho;</a:t>
            </a:r>
          </a:p>
          <a:p>
            <a:pPr algn="just">
              <a:buNone/>
            </a:pPr>
            <a:r>
              <a:rPr lang="pt-BR" sz="3000" dirty="0" smtClean="0"/>
              <a:t>		- comparação de desempenho e metas</a:t>
            </a:r>
          </a:p>
          <a:p>
            <a:pPr algn="just">
              <a:buNone/>
            </a:pPr>
            <a:r>
              <a:rPr lang="pt-BR" sz="3000" dirty="0" smtClean="0"/>
              <a:t>		- ação corretiva</a:t>
            </a:r>
            <a:endParaRPr lang="pt-BR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- Assim, controle é a função administrativa que fiscaliza, inspeciona, examina e acompanha ações gerenciais e administrativas, segundo certos critérios, para averiguar o cumprimento do determinado ou identificar desvios, visando corrigi-los, além de decidir acerca da regularidade dos atos praticados. Emite-se, pois, um juízo de valor.</a:t>
            </a:r>
            <a:endParaRPr lang="pt-B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b) Controle da Administração Pública </a:t>
            </a:r>
          </a:p>
          <a:p>
            <a:pPr algn="just">
              <a:buNone/>
            </a:pPr>
            <a:r>
              <a:rPr lang="pt-BR" dirty="0" smtClean="0"/>
              <a:t>	- Conjunto de mecanismos jurídicos e administrativos por meio dos quais se exerce o poder de fiscalizar e de rever a atividade administrativa em qualquer das esferas de Poder</a:t>
            </a:r>
          </a:p>
          <a:p>
            <a:pPr>
              <a:buNone/>
            </a:pPr>
            <a:r>
              <a:rPr lang="pt-BR" dirty="0" smtClean="0"/>
              <a:t>	- Não obstante isso, o conceito de controle antes discutido aplica-se igualmente aqui, com adaptações necessárias.</a:t>
            </a:r>
            <a:endParaRPr lang="pt-B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c) Importância</a:t>
            </a:r>
          </a:p>
          <a:p>
            <a:pPr algn="just">
              <a:buNone/>
            </a:pPr>
            <a:r>
              <a:rPr lang="pt-BR" dirty="0" smtClean="0"/>
              <a:t>	- 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 um regime jurídico que se pretende legítimo e demo</a:t>
            </a:r>
            <a:r>
              <a:rPr lang="pt-BR" dirty="0" smtClean="0"/>
              <a:t>crático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as normas de atribuição de poder devem ser acompanhadas de modos de controle.</a:t>
            </a:r>
          </a:p>
          <a:p>
            <a:pPr>
              <a:buNone/>
            </a:pPr>
            <a:endParaRPr lang="pt-BR" dirty="0" smtClean="0"/>
          </a:p>
          <a:p>
            <a:pPr algn="just">
              <a:buNone/>
            </a:pPr>
            <a:r>
              <a:rPr lang="pt-BR" dirty="0" smtClean="0"/>
              <a:t>	- 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Concepção gerencial ao invés de burocrática</a:t>
            </a:r>
            <a:endParaRPr lang="pt-B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</a:t>
            </a:r>
            <a:r>
              <a:rPr lang="pt-BR" sz="2800" dirty="0" smtClean="0"/>
              <a:t>- A importância do controle vem sendo evidenciada tanto no âmbito público quanto no setor privado.</a:t>
            </a:r>
          </a:p>
          <a:p>
            <a:pPr algn="just">
              <a:buNone/>
            </a:pPr>
            <a:endParaRPr lang="pt-BR" sz="2800" dirty="0" smtClean="0"/>
          </a:p>
          <a:p>
            <a:pPr algn="just">
              <a:buNone/>
            </a:pPr>
            <a:r>
              <a:rPr lang="pt-BR" sz="2800" dirty="0" smtClean="0"/>
              <a:t>	- Prova disso é o crescente número de auditorias e a relevância que vem sendo dada à governança corporativa e à transparência das entidades, o que, inclusive, é fator chave para captação de recursos no mercado.</a:t>
            </a:r>
            <a:endParaRPr lang="pt-BR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857256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2800" dirty="0" smtClean="0"/>
              <a:t>A atividade de controle permite:</a:t>
            </a:r>
          </a:p>
          <a:p>
            <a:pPr algn="just">
              <a:buNone/>
            </a:pPr>
            <a:r>
              <a:rPr lang="pt-BR" sz="2800" dirty="0" smtClean="0"/>
              <a:t>	- verificar a fidedignidade de informações e o respeito aos processos e normas de ação; </a:t>
            </a:r>
          </a:p>
          <a:p>
            <a:pPr>
              <a:buNone/>
            </a:pPr>
            <a:r>
              <a:rPr lang="pt-BR" sz="2800" dirty="0" smtClean="0"/>
              <a:t>	- avaliar a eficiência das medidas adotadas para se concretizar os fins visados pela organização;</a:t>
            </a:r>
          </a:p>
          <a:p>
            <a:pPr algn="just">
              <a:buNone/>
            </a:pPr>
            <a:r>
              <a:rPr lang="pt-BR" sz="2800" dirty="0" smtClean="0"/>
              <a:t>	- identificar acertos e falhas operacionais que demandam revisão de procedimentos e a definição de ações corretivas e o grau de urgência para sua adoção;</a:t>
            </a:r>
            <a:endParaRPr lang="pt-B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857256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</a:t>
            </a:r>
            <a:r>
              <a:rPr lang="pt-BR" sz="3000" dirty="0" smtClean="0"/>
              <a:t>- preservar o patrimônio da instituição e garantir que ela não se desvie dos seus fins institucionais;</a:t>
            </a:r>
          </a:p>
          <a:p>
            <a:pPr algn="just">
              <a:buNone/>
            </a:pPr>
            <a:r>
              <a:rPr lang="pt-BR" sz="3000" dirty="0" smtClean="0"/>
              <a:t>	- garantir transparência na gestão operacional, de recursos e de ações;</a:t>
            </a:r>
          </a:p>
          <a:p>
            <a:pPr algn="just">
              <a:buNone/>
            </a:pPr>
            <a:r>
              <a:rPr lang="pt-BR" sz="3000" dirty="0" smtClean="0"/>
              <a:t>	- fortalecer a credibilidade institucional;</a:t>
            </a:r>
          </a:p>
          <a:p>
            <a:pPr algn="just">
              <a:buNone/>
            </a:pPr>
            <a:r>
              <a:rPr lang="pt-BR" sz="3000" dirty="0" smtClean="0"/>
              <a:t>	- identificar a necessidade de treinamento e qualificação de equipe técnica e operacional</a:t>
            </a:r>
            <a:endParaRPr lang="pt-BR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143008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158" y="157161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Honestidade acompanhada da eficiência</a:t>
            </a:r>
          </a:p>
          <a:p>
            <a:pPr>
              <a:buNone/>
            </a:pPr>
            <a:endParaRPr lang="pt-BR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Parâmetros de má gestão e de boa gestão da coisa pública</a:t>
            </a:r>
          </a:p>
          <a:p>
            <a:pPr>
              <a:buNone/>
            </a:pPr>
            <a:endParaRPr lang="pt-BR" dirty="0" smtClean="0"/>
          </a:p>
          <a:p>
            <a:pPr algn="just">
              <a:buNone/>
            </a:pPr>
            <a:r>
              <a:rPr lang="pt-BR" dirty="0" smtClean="0"/>
              <a:t>	- Melhoria de procedimentos e avaliação de metodologias aplicadas</a:t>
            </a:r>
            <a:endParaRPr lang="pt-B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857256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</a:t>
            </a:r>
          </a:p>
          <a:p>
            <a:pPr algn="just">
              <a:buNone/>
            </a:pPr>
            <a:r>
              <a:rPr lang="pt-BR" dirty="0" smtClean="0"/>
              <a:t>	- Por tudo isso, atualmente, as entidades, sejam públicas ou privadas, não podem mais renunciar a uma adequada atividade de controle, sob pena de comprometer o alcance dos seus fins institucionais.</a:t>
            </a:r>
            <a:endParaRPr lang="pt-B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d) Visão Histórica</a:t>
            </a:r>
          </a:p>
          <a:p>
            <a:pPr algn="just">
              <a:buNone/>
            </a:pPr>
            <a:r>
              <a:rPr lang="pt-BR" dirty="0" smtClean="0"/>
              <a:t>		- Não há consenso quanto ao início do reconhecimento da importância de controle;</a:t>
            </a:r>
          </a:p>
          <a:p>
            <a:pPr algn="just">
              <a:buNone/>
            </a:pPr>
            <a:r>
              <a:rPr lang="pt-BR" dirty="0" smtClean="0"/>
              <a:t>		- Contudo, é certo que em nenhum regime os governantes admitem desvios, desperdício ou subtração dos recursos necessários à sua finalidade.</a:t>
            </a:r>
            <a:endParaRPr lang="pt-B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143008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- Do ponto de vista da administração de empresas, a história de controle tem os seus contornos próprios, os quais não serão explorados nesse momento.</a:t>
            </a:r>
          </a:p>
          <a:p>
            <a:pPr algn="just">
              <a:buNone/>
            </a:pPr>
            <a:endParaRPr lang="pt-BR" dirty="0" smtClean="0"/>
          </a:p>
          <a:p>
            <a:pPr algn="just">
              <a:buNone/>
            </a:pPr>
            <a:r>
              <a:rPr lang="pt-BR" dirty="0" smtClean="0"/>
              <a:t>	- Não se nega, no entanto, que entre eles haja entrelaçamento e </a:t>
            </a:r>
            <a:r>
              <a:rPr lang="pt-BR" dirty="0" err="1" smtClean="0"/>
              <a:t>influenciação</a:t>
            </a:r>
            <a:r>
              <a:rPr lang="pt-BR" dirty="0" smtClean="0"/>
              <a:t> recíproca ao longo do tempo.</a:t>
            </a:r>
            <a:endParaRPr lang="pt-B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857256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- Grécia</a:t>
            </a:r>
          </a:p>
          <a:p>
            <a:pPr algn="just">
              <a:buNone/>
            </a:pPr>
            <a:r>
              <a:rPr lang="pt-BR" dirty="0" smtClean="0"/>
              <a:t>		- Havia espécie de “Corte de Contas”, composta por dez oficiais eleitos anualmente pela </a:t>
            </a:r>
            <a:r>
              <a:rPr lang="pt-BR" dirty="0" err="1" smtClean="0"/>
              <a:t>assembleia</a:t>
            </a:r>
            <a:r>
              <a:rPr lang="pt-BR" dirty="0" smtClean="0"/>
              <a:t> geral do povo que tomava as contas dos arcontes, </a:t>
            </a:r>
            <a:r>
              <a:rPr lang="pt-BR" dirty="0" err="1" smtClean="0"/>
              <a:t>estrategas</a:t>
            </a:r>
            <a:r>
              <a:rPr lang="pt-BR" dirty="0" smtClean="0"/>
              <a:t>, embaixadores, sacerdotes e todos que giravam com recursos públicos.</a:t>
            </a:r>
            <a:endParaRPr lang="pt-B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000132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	- Aristóteles defendeu em “Política” a necessidade de prestação de contas por aqueles que gerissem recursos públicos e a punição daqueles que os malversassem.</a:t>
            </a:r>
          </a:p>
          <a:p>
            <a:pPr>
              <a:buNone/>
            </a:pPr>
            <a:r>
              <a:rPr lang="pt-BR" dirty="0" smtClean="0"/>
              <a:t>	</a:t>
            </a:r>
          </a:p>
          <a:p>
            <a:pPr>
              <a:buNone/>
            </a:pPr>
            <a:r>
              <a:rPr lang="pt-BR" dirty="0" smtClean="0"/>
              <a:t>	- Roma</a:t>
            </a:r>
          </a:p>
          <a:p>
            <a:pPr>
              <a:buNone/>
            </a:pPr>
            <a:r>
              <a:rPr lang="pt-BR" dirty="0" smtClean="0"/>
              <a:t>		- Atribui-se aos romanos a criação da auditoria, ou seja, aquele que ouve.</a:t>
            </a:r>
            <a:endParaRPr lang="pt-B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- A </a:t>
            </a:r>
            <a:r>
              <a:rPr lang="pt-BR" dirty="0" err="1" smtClean="0"/>
              <a:t>ideia</a:t>
            </a:r>
            <a:r>
              <a:rPr lang="pt-BR" dirty="0" smtClean="0"/>
              <a:t> de uma Corte de Contas, no entanto, pode ser localizada no final da Idade Média, em países com a Inglaterra, França e Espanha.</a:t>
            </a:r>
          </a:p>
          <a:p>
            <a:pPr algn="just">
              <a:buNone/>
            </a:pPr>
            <a:r>
              <a:rPr lang="pt-BR" dirty="0" smtClean="0"/>
              <a:t>		- </a:t>
            </a:r>
            <a:r>
              <a:rPr lang="pt-BR" dirty="0" err="1" smtClean="0"/>
              <a:t>Exchequer</a:t>
            </a:r>
            <a:r>
              <a:rPr lang="pt-BR" dirty="0" smtClean="0"/>
              <a:t> – Inglaterra – Sec. XII</a:t>
            </a:r>
          </a:p>
          <a:p>
            <a:pPr algn="just">
              <a:buNone/>
            </a:pPr>
            <a:r>
              <a:rPr lang="pt-BR" dirty="0" smtClean="0"/>
              <a:t>		- Tribunal de </a:t>
            </a:r>
            <a:r>
              <a:rPr lang="pt-BR" dirty="0" err="1" smtClean="0"/>
              <a:t>Cuentas</a:t>
            </a:r>
            <a:r>
              <a:rPr lang="pt-BR" dirty="0" smtClean="0"/>
              <a:t> – Espanha – Sec. XV </a:t>
            </a:r>
            <a:endParaRPr lang="pt-B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857256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- Revolução Francesa</a:t>
            </a:r>
          </a:p>
          <a:p>
            <a:pPr algn="just">
              <a:buNone/>
            </a:pPr>
            <a:r>
              <a:rPr lang="pt-BR" dirty="0" smtClean="0"/>
              <a:t>		- A rigor, apenas com a adoção da teoria da separação de poderes é que se pode falar na adoção de controle externo.</a:t>
            </a:r>
          </a:p>
          <a:p>
            <a:pPr algn="just">
              <a:buNone/>
            </a:pPr>
            <a:r>
              <a:rPr lang="pt-BR" dirty="0" smtClean="0"/>
              <a:t>		- Diz-se externo o controle realizado por outro Poder, de forma independente, em relação àquele do qual emanou o ato a ser controlado.</a:t>
            </a:r>
            <a:endParaRPr lang="pt-B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000132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- Pode-se afirmar que a organização do primeiro Tribunal de Contas, com as feições atuais, foi levado a cabo por Napoleão Bonaparte, com o Decreto Imperial de 28/09/1807, ao reorganizar a </a:t>
            </a:r>
            <a:r>
              <a:rPr lang="pt-BR" i="1" dirty="0" err="1" smtClean="0"/>
              <a:t>Cours</a:t>
            </a:r>
            <a:r>
              <a:rPr lang="pt-BR" i="1" dirty="0" smtClean="0"/>
              <a:t> </a:t>
            </a:r>
            <a:r>
              <a:rPr lang="pt-BR" i="1" dirty="0" err="1" smtClean="0"/>
              <a:t>des</a:t>
            </a:r>
            <a:r>
              <a:rPr lang="pt-BR" i="1" dirty="0" smtClean="0"/>
              <a:t> </a:t>
            </a:r>
            <a:r>
              <a:rPr lang="pt-BR" i="1" dirty="0" err="1" smtClean="0"/>
              <a:t>Comptes</a:t>
            </a:r>
            <a:r>
              <a:rPr lang="pt-BR" dirty="0" smtClean="0"/>
              <a:t>.</a:t>
            </a:r>
          </a:p>
          <a:p>
            <a:pPr algn="just">
              <a:buNone/>
            </a:pPr>
            <a:r>
              <a:rPr lang="pt-BR" dirty="0" smtClean="0"/>
              <a:t>	- Desde então, assiste-se à consagração da importância do controle e as melhores formas de o exercer. </a:t>
            </a:r>
            <a:endParaRPr lang="pt-B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000132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Pelo exposto, o que se observa é que a </a:t>
            </a:r>
            <a:r>
              <a:rPr lang="pt-BR" dirty="0" err="1" smtClean="0"/>
              <a:t>ideia</a:t>
            </a:r>
            <a:r>
              <a:rPr lang="pt-BR" dirty="0" smtClean="0"/>
              <a:t> de controle se torna fundamental e uma parceira indissociável da noção de gestão.</a:t>
            </a:r>
          </a:p>
          <a:p>
            <a:pPr algn="just">
              <a:buNone/>
            </a:pPr>
            <a:endParaRPr lang="pt-BR" dirty="0" smtClean="0"/>
          </a:p>
          <a:p>
            <a:pPr algn="just">
              <a:buNone/>
            </a:pPr>
            <a:r>
              <a:rPr lang="pt-BR" dirty="0" smtClean="0"/>
              <a:t>	Adiante retomaremos o tema para discutir as formas que esse controle é desenvolvido na Administração Pública brasileira.</a:t>
            </a:r>
            <a:endParaRPr lang="pt-B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857256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2. Administração Pública</a:t>
            </a:r>
          </a:p>
          <a:p>
            <a:pPr>
              <a:buNone/>
            </a:pPr>
            <a:r>
              <a:rPr lang="pt-BR" dirty="0" smtClean="0"/>
              <a:t>	a) Aspectos Conceituais</a:t>
            </a:r>
          </a:p>
          <a:p>
            <a:pPr>
              <a:buNone/>
            </a:pPr>
            <a:r>
              <a:rPr lang="pt-BR" dirty="0" smtClean="0"/>
              <a:t>	- Sentidos Objetivo e Subjetivo</a:t>
            </a:r>
          </a:p>
          <a:p>
            <a:pPr>
              <a:buNone/>
            </a:pPr>
            <a:r>
              <a:rPr lang="pt-BR" dirty="0" smtClean="0"/>
              <a:t>	- Conceito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	b) Elementos fundamentais da noção de gestão/administração			</a:t>
            </a:r>
            <a:endParaRPr lang="pt-B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85818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6320"/>
          </a:xfrm>
        </p:spPr>
        <p:txBody>
          <a:bodyPr/>
          <a:lstStyle/>
          <a:p>
            <a:pPr>
              <a:buNone/>
            </a:pPr>
            <a:r>
              <a:rPr lang="pt-BR" dirty="0" smtClean="0"/>
              <a:t>		</a:t>
            </a:r>
            <a:r>
              <a:rPr lang="pt-BR" sz="2800" dirty="0" smtClean="0"/>
              <a:t>- Pessoas</a:t>
            </a:r>
          </a:p>
          <a:p>
            <a:pPr>
              <a:buNone/>
            </a:pPr>
            <a:r>
              <a:rPr lang="pt-BR" sz="2800" dirty="0" smtClean="0"/>
              <a:t>		- Bens </a:t>
            </a:r>
          </a:p>
          <a:p>
            <a:pPr>
              <a:buNone/>
            </a:pPr>
            <a:r>
              <a:rPr lang="pt-BR" sz="2800" dirty="0" smtClean="0"/>
              <a:t>		- Estrutura</a:t>
            </a:r>
          </a:p>
          <a:p>
            <a:pPr>
              <a:buNone/>
            </a:pPr>
            <a:r>
              <a:rPr lang="pt-BR" sz="2800" dirty="0" smtClean="0"/>
              <a:t>		- Interesses</a:t>
            </a:r>
          </a:p>
          <a:p>
            <a:pPr>
              <a:buNone/>
            </a:pPr>
            <a:r>
              <a:rPr lang="pt-BR" sz="2800" dirty="0" smtClean="0"/>
              <a:t>		- Finalidades e Metas</a:t>
            </a:r>
          </a:p>
          <a:p>
            <a:pPr>
              <a:buNone/>
            </a:pPr>
            <a:r>
              <a:rPr lang="pt-BR" sz="2800" dirty="0" smtClean="0"/>
              <a:t>		- Processos e Projetos</a:t>
            </a:r>
          </a:p>
          <a:p>
            <a:pPr>
              <a:buNone/>
            </a:pPr>
            <a:r>
              <a:rPr lang="pt-BR" sz="2800" dirty="0" smtClean="0"/>
              <a:t>		- Marco regulatório</a:t>
            </a:r>
          </a:p>
          <a:p>
            <a:pPr>
              <a:buNone/>
            </a:pPr>
            <a:r>
              <a:rPr lang="pt-BR" sz="2800" dirty="0" smtClean="0"/>
              <a:t>		- Recursos</a:t>
            </a:r>
          </a:p>
          <a:p>
            <a:pPr>
              <a:buNone/>
            </a:pPr>
            <a:r>
              <a:rPr lang="pt-BR" sz="2800" dirty="0" smtClean="0"/>
              <a:t>		- Prazos</a:t>
            </a:r>
            <a:endParaRPr lang="pt-BR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857256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</a:t>
            </a:r>
          </a:p>
          <a:p>
            <a:pPr algn="just">
              <a:buNone/>
            </a:pPr>
            <a:r>
              <a:rPr lang="pt-BR" sz="2800" dirty="0" smtClean="0"/>
              <a:t>	A depender da maneira como esses elementos se interagem e qual a importância que é destacada a cada um deles, é possível se identificar tipos de Administração.</a:t>
            </a:r>
          </a:p>
          <a:p>
            <a:pPr algn="just">
              <a:buNone/>
            </a:pPr>
            <a:endParaRPr lang="pt-BR" sz="2800" dirty="0" smtClean="0"/>
          </a:p>
          <a:p>
            <a:pPr algn="just">
              <a:buNone/>
            </a:pPr>
            <a:r>
              <a:rPr lang="pt-BR" sz="2800" dirty="0" smtClean="0"/>
              <a:t>	A compreensão dos tipos de Administração é fundamental para se entender a importância e a forma de se conduzir o controle sobre ela.</a:t>
            </a:r>
            <a:endParaRPr lang="pt-BR" sz="2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</a:t>
            </a:r>
            <a:r>
              <a:rPr lang="pt-BR" sz="2800" dirty="0" smtClean="0"/>
              <a:t>b) Tipos de Administração Pública</a:t>
            </a:r>
          </a:p>
          <a:p>
            <a:pPr algn="just">
              <a:buNone/>
            </a:pPr>
            <a:r>
              <a:rPr lang="pt-BR" sz="2800" dirty="0" smtClean="0"/>
              <a:t>	b.1) Administração Patrimonialista</a:t>
            </a:r>
          </a:p>
          <a:p>
            <a:pPr algn="just">
              <a:buNone/>
            </a:pPr>
            <a:r>
              <a:rPr lang="pt-BR" sz="2800" dirty="0" smtClean="0"/>
              <a:t>	- Centralização do poder na mãos de poucos;</a:t>
            </a:r>
          </a:p>
          <a:p>
            <a:pPr algn="just">
              <a:buNone/>
            </a:pPr>
            <a:r>
              <a:rPr lang="pt-BR" sz="2800" dirty="0" smtClean="0"/>
              <a:t>	- Viés autoritário;</a:t>
            </a:r>
          </a:p>
          <a:p>
            <a:pPr algn="just">
              <a:buNone/>
            </a:pPr>
            <a:r>
              <a:rPr lang="pt-BR" sz="2800" dirty="0" smtClean="0"/>
              <a:t>	- Apropriação privada de recursos, de cargos e de patrimônio públicos;</a:t>
            </a:r>
          </a:p>
          <a:p>
            <a:pPr algn="just">
              <a:buNone/>
            </a:pPr>
            <a:r>
              <a:rPr lang="pt-BR" sz="2800" dirty="0" smtClean="0"/>
              <a:t>	- Confusão entre as esferas pública e privada;</a:t>
            </a:r>
          </a:p>
          <a:p>
            <a:pPr algn="just">
              <a:buNone/>
            </a:pPr>
            <a:r>
              <a:rPr lang="pt-BR" sz="2800" dirty="0" smtClean="0"/>
              <a:t>	- Ausência de preocupação com o interesse público;</a:t>
            </a:r>
            <a:endParaRPr lang="pt-BR" sz="2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- Ausência de preocupação com eficiência e resultados das ações;</a:t>
            </a:r>
          </a:p>
          <a:p>
            <a:pPr algn="just">
              <a:buNone/>
            </a:pPr>
            <a:r>
              <a:rPr lang="pt-BR" dirty="0" smtClean="0"/>
              <a:t>	</a:t>
            </a:r>
          </a:p>
          <a:p>
            <a:pPr algn="just">
              <a:buNone/>
            </a:pPr>
            <a:r>
              <a:rPr lang="pt-BR" dirty="0" smtClean="0"/>
              <a:t>	- Administração marcada por corrupção, nepotismo, imoralidade e desvio de finalidade da gestão pública</a:t>
            </a:r>
          </a:p>
          <a:p>
            <a:pPr algn="just">
              <a:buNone/>
            </a:pPr>
            <a:r>
              <a:rPr lang="pt-BR" dirty="0" smtClean="0"/>
              <a:t>	</a:t>
            </a:r>
          </a:p>
          <a:p>
            <a:pPr algn="just">
              <a:buNone/>
            </a:pPr>
            <a:r>
              <a:rPr lang="pt-BR" dirty="0" smtClean="0"/>
              <a:t>	- Exemplos históricos</a:t>
            </a:r>
          </a:p>
          <a:p>
            <a:pPr algn="just">
              <a:buNone/>
            </a:pPr>
            <a:endParaRPr lang="pt-BR" dirty="0" smtClean="0"/>
          </a:p>
          <a:p>
            <a:pPr algn="just">
              <a:buNone/>
            </a:pPr>
            <a:r>
              <a:rPr lang="pt-BR" dirty="0" smtClean="0"/>
              <a:t>	</a:t>
            </a:r>
            <a:endParaRPr lang="pt-B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071570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2800" dirty="0" smtClean="0"/>
              <a:t>b.2) Administração Burocrática</a:t>
            </a:r>
          </a:p>
          <a:p>
            <a:pPr>
              <a:buNone/>
            </a:pPr>
            <a:r>
              <a:rPr lang="pt-BR" sz="2800" dirty="0" smtClean="0"/>
              <a:t>	- Primeira metade do século XX;</a:t>
            </a:r>
          </a:p>
          <a:p>
            <a:pPr algn="just">
              <a:buNone/>
            </a:pPr>
            <a:r>
              <a:rPr lang="pt-BR" sz="2800" dirty="0" smtClean="0"/>
              <a:t>	- Centralização da preocupação na racionalidade administrativa, baseada no cumprimento integral de leis e de procedimentos, como forma de combater o </a:t>
            </a:r>
            <a:r>
              <a:rPr lang="pt-BR" sz="2800" dirty="0" err="1" smtClean="0"/>
              <a:t>patrimonialismo</a:t>
            </a:r>
            <a:r>
              <a:rPr lang="pt-BR" sz="2800" dirty="0" smtClean="0"/>
              <a:t>.</a:t>
            </a:r>
          </a:p>
          <a:p>
            <a:pPr algn="just">
              <a:buNone/>
            </a:pPr>
            <a:r>
              <a:rPr lang="pt-BR" sz="2800" dirty="0" smtClean="0"/>
              <a:t>	- Substituição da preponderância de interesses privados pelo respeito aos procedimentos e regras de ação.</a:t>
            </a:r>
          </a:p>
          <a:p>
            <a:pPr algn="just">
              <a:buNone/>
            </a:pPr>
            <a:r>
              <a:rPr lang="pt-BR" dirty="0" smtClean="0"/>
              <a:t>	</a:t>
            </a:r>
            <a:endParaRPr lang="pt-B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857256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- Foco no respeito aos procedimentos e concentração das preocupação com os meios em detrimento dos fins;</a:t>
            </a:r>
          </a:p>
          <a:p>
            <a:pPr algn="just">
              <a:buNone/>
            </a:pPr>
            <a:r>
              <a:rPr lang="pt-BR" dirty="0" smtClean="0"/>
              <a:t>	- Formalidades essenciais para a prática de atos e para a realização de atividades</a:t>
            </a:r>
          </a:p>
          <a:p>
            <a:pPr algn="just">
              <a:buNone/>
            </a:pPr>
            <a:r>
              <a:rPr lang="pt-BR" dirty="0" smtClean="0"/>
              <a:t>	- A forma como um fim em si mesmo</a:t>
            </a:r>
          </a:p>
          <a:p>
            <a:pPr>
              <a:buNone/>
            </a:pPr>
            <a:r>
              <a:rPr lang="pt-BR" dirty="0" smtClean="0"/>
              <a:t>	- Exemplos históricos 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000132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2800" dirty="0" smtClean="0"/>
              <a:t>b.3) Administração Gerencial</a:t>
            </a:r>
          </a:p>
          <a:p>
            <a:pPr algn="just">
              <a:buNone/>
            </a:pPr>
            <a:r>
              <a:rPr lang="pt-BR" sz="2800" dirty="0" smtClean="0"/>
              <a:t>	- Discussões a partir da segunda metade do século XX;</a:t>
            </a:r>
          </a:p>
          <a:p>
            <a:pPr algn="just">
              <a:buNone/>
            </a:pPr>
            <a:r>
              <a:rPr lang="pt-BR" sz="2800" dirty="0" smtClean="0"/>
              <a:t>	- Contexto histórico: mudanças econômicas, políticas, sociais e avanços </a:t>
            </a:r>
            <a:r>
              <a:rPr lang="pt-BR" sz="2800" dirty="0" err="1" smtClean="0"/>
              <a:t>tencológicos</a:t>
            </a:r>
            <a:r>
              <a:rPr lang="pt-BR" sz="2800" dirty="0" smtClean="0"/>
              <a:t>. Discussão em torno da internacionalização e questionamentos dos fins do Estado;</a:t>
            </a:r>
          </a:p>
          <a:p>
            <a:pPr algn="just">
              <a:buNone/>
            </a:pPr>
            <a:r>
              <a:rPr lang="pt-BR" sz="2800" dirty="0" smtClean="0"/>
              <a:t>	- Mudança do foco e do enfoque da atividade administrativa;</a:t>
            </a:r>
          </a:p>
          <a:p>
            <a:pPr>
              <a:buNone/>
            </a:pPr>
            <a:endParaRPr lang="pt-BR" dirty="0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143008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- Modelo baseado na eficiência, na redução do custo da estrutura administrativa e no aumento da qualidade dos serviços públicos;</a:t>
            </a:r>
          </a:p>
          <a:p>
            <a:pPr algn="just">
              <a:buNone/>
            </a:pPr>
            <a:r>
              <a:rPr lang="pt-BR" dirty="0" smtClean="0"/>
              <a:t>	- Preocupação com resultados, com adequada gestão de patrimônio e de receitas;</a:t>
            </a:r>
          </a:p>
          <a:p>
            <a:pPr algn="just">
              <a:buNone/>
            </a:pPr>
            <a:r>
              <a:rPr lang="pt-BR" dirty="0" smtClean="0"/>
              <a:t>	- Moralidade administrativa e otimização de resultados.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785818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c) Análise da importância de cada tipo de Administração</a:t>
            </a:r>
          </a:p>
          <a:p>
            <a:pPr algn="just">
              <a:buNone/>
            </a:pPr>
            <a:endParaRPr lang="pt-BR" dirty="0" smtClean="0"/>
          </a:p>
          <a:p>
            <a:pPr algn="just">
              <a:buNone/>
            </a:pPr>
            <a:r>
              <a:rPr lang="pt-BR" dirty="0" smtClean="0"/>
              <a:t>	d) Administração Pública Brasileira</a:t>
            </a:r>
          </a:p>
          <a:p>
            <a:pPr algn="just">
              <a:buNone/>
            </a:pPr>
            <a:r>
              <a:rPr lang="pt-BR" dirty="0" smtClean="0"/>
              <a:t>	- Qual tipo de Administração se aplica à Administração Pública brasileira?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071570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525963"/>
          </a:xfrm>
        </p:spPr>
        <p:txBody>
          <a:bodyPr/>
          <a:lstStyle/>
          <a:p>
            <a:pPr algn="just">
              <a:buNone/>
            </a:pPr>
            <a:r>
              <a:rPr lang="pt-BR" dirty="0" smtClean="0"/>
              <a:t>	e) Controle nos diversos tipo de Administração</a:t>
            </a:r>
          </a:p>
          <a:p>
            <a:pPr algn="just">
              <a:buNone/>
            </a:pPr>
            <a:r>
              <a:rPr lang="pt-BR" dirty="0" smtClean="0"/>
              <a:t>		e.1) Controle na Administração Patrimonial</a:t>
            </a:r>
          </a:p>
          <a:p>
            <a:pPr algn="just">
              <a:buNone/>
            </a:pPr>
            <a:r>
              <a:rPr lang="pt-BR" dirty="0" smtClean="0"/>
              <a:t>		e.2) Controle na Administração Burocrática</a:t>
            </a:r>
          </a:p>
          <a:p>
            <a:pPr algn="just">
              <a:buNone/>
            </a:pPr>
            <a:r>
              <a:rPr lang="pt-BR" dirty="0" smtClean="0"/>
              <a:t>		e.3) Controle na Administração Gerencial</a:t>
            </a:r>
            <a:endParaRPr lang="pt-BR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000132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</a:t>
            </a:r>
            <a:r>
              <a:rPr lang="pt-BR" sz="2800" dirty="0" smtClean="0"/>
              <a:t>Para adequada compreensão do controle da Administração Pública, ainda se deve estudar</a:t>
            </a:r>
          </a:p>
          <a:p>
            <a:pPr algn="just">
              <a:buNone/>
            </a:pPr>
            <a:r>
              <a:rPr lang="pt-BR" sz="2800" dirty="0" smtClean="0"/>
              <a:t>		- A relação entre controle da Administração Pública e o Federalismo;</a:t>
            </a:r>
          </a:p>
          <a:p>
            <a:pPr algn="just">
              <a:buNone/>
            </a:pPr>
            <a:r>
              <a:rPr lang="pt-BR" sz="2800" dirty="0" smtClean="0"/>
              <a:t>		- A relação entre controle da Administração Pública e Direitos Fundamentais e Ordem Democrática;</a:t>
            </a:r>
          </a:p>
          <a:p>
            <a:pPr algn="just">
              <a:buNone/>
            </a:pPr>
            <a:r>
              <a:rPr lang="pt-BR" sz="2800" dirty="0" smtClean="0"/>
              <a:t>		- Visão geral dos mecanismos de controle da Administração Pública no Brasil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4. Controle da Administração Pública e Federalismo</a:t>
            </a:r>
          </a:p>
          <a:p>
            <a:pPr>
              <a:buNone/>
            </a:pPr>
            <a:r>
              <a:rPr lang="pt-BR" dirty="0" smtClean="0"/>
              <a:t>	a) Federalismo</a:t>
            </a:r>
          </a:p>
          <a:p>
            <a:pPr>
              <a:buNone/>
            </a:pPr>
            <a:r>
              <a:rPr lang="pt-BR" dirty="0" smtClean="0"/>
              <a:t>	a.1) </a:t>
            </a:r>
            <a:r>
              <a:rPr lang="pt-BR" dirty="0" err="1" smtClean="0"/>
              <a:t>Ideia</a:t>
            </a:r>
            <a:endParaRPr lang="pt-BR" dirty="0" smtClean="0"/>
          </a:p>
          <a:p>
            <a:pPr>
              <a:buNone/>
            </a:pPr>
            <a:r>
              <a:rPr lang="pt-BR" dirty="0" smtClean="0"/>
              <a:t>	a.2) História</a:t>
            </a:r>
          </a:p>
          <a:p>
            <a:pPr>
              <a:buNone/>
            </a:pPr>
            <a:r>
              <a:rPr lang="pt-BR" dirty="0" smtClean="0"/>
              <a:t>	a.3) Características	</a:t>
            </a:r>
          </a:p>
          <a:p>
            <a:pPr>
              <a:buNone/>
            </a:pPr>
            <a:r>
              <a:rPr lang="pt-BR" dirty="0" smtClean="0"/>
              <a:t>		- Elementos disjuntivos</a:t>
            </a:r>
          </a:p>
          <a:p>
            <a:pPr>
              <a:buNone/>
            </a:pPr>
            <a:r>
              <a:rPr lang="pt-BR" dirty="0" smtClean="0"/>
              <a:t>		- Elementos integrativos</a:t>
            </a:r>
          </a:p>
          <a:p>
            <a:pPr>
              <a:buNone/>
            </a:pPr>
            <a:r>
              <a:rPr lang="pt-BR" dirty="0" smtClean="0"/>
              <a:t>	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a.4) Federalismo no Brasil</a:t>
            </a:r>
          </a:p>
          <a:p>
            <a:pPr>
              <a:buNone/>
            </a:pPr>
            <a:endParaRPr lang="pt-BR" dirty="0" smtClean="0"/>
          </a:p>
          <a:p>
            <a:pPr algn="just">
              <a:buNone/>
            </a:pPr>
            <a:r>
              <a:rPr lang="pt-BR" dirty="0" smtClean="0"/>
              <a:t>	b) Importância de se estudar o federalismo para o exercício do controle da Administração Pública</a:t>
            </a:r>
            <a:endParaRPr lang="pt-BR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857256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5. Controle da Administração Pública e Direitos e garantias fundamentais</a:t>
            </a:r>
          </a:p>
          <a:p>
            <a:pPr algn="just">
              <a:buNone/>
            </a:pPr>
            <a:r>
              <a:rPr lang="pt-BR" dirty="0" smtClean="0"/>
              <a:t>	</a:t>
            </a:r>
          </a:p>
          <a:p>
            <a:pPr algn="just">
              <a:buNone/>
            </a:pPr>
            <a:r>
              <a:rPr lang="pt-BR" dirty="0" smtClean="0"/>
              <a:t>	a) Constitucionalização dos direitos</a:t>
            </a:r>
          </a:p>
          <a:p>
            <a:pPr algn="just">
              <a:buNone/>
            </a:pPr>
            <a:endParaRPr lang="pt-BR" dirty="0" smtClean="0"/>
          </a:p>
          <a:p>
            <a:pPr algn="just">
              <a:buNone/>
            </a:pPr>
            <a:r>
              <a:rPr lang="pt-BR" dirty="0" smtClean="0"/>
              <a:t>	b) A centralidade dos direitos e garantias fundamentais na ordem jurídica brasileira</a:t>
            </a:r>
            <a:endParaRPr lang="pt-BR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c) Direitos e garantias fundamentais </a:t>
            </a:r>
          </a:p>
          <a:p>
            <a:pPr>
              <a:buNone/>
            </a:pPr>
            <a:r>
              <a:rPr lang="pt-BR" dirty="0" smtClean="0"/>
              <a:t>	c.1) Sentido </a:t>
            </a:r>
          </a:p>
          <a:p>
            <a:pPr>
              <a:buNone/>
            </a:pPr>
            <a:r>
              <a:rPr lang="pt-BR" dirty="0" smtClean="0"/>
              <a:t>	c.2) História e conquistas</a:t>
            </a:r>
          </a:p>
          <a:p>
            <a:pPr>
              <a:buNone/>
            </a:pPr>
            <a:r>
              <a:rPr lang="pt-BR" dirty="0" smtClean="0"/>
              <a:t>	c.3) Importância</a:t>
            </a:r>
          </a:p>
          <a:p>
            <a:pPr>
              <a:buNone/>
            </a:pPr>
            <a:endParaRPr lang="pt-BR" dirty="0" smtClean="0"/>
          </a:p>
          <a:p>
            <a:pPr algn="just">
              <a:buNone/>
            </a:pPr>
            <a:r>
              <a:rPr lang="pt-BR" dirty="0" smtClean="0"/>
              <a:t>	d) O controle da Administração Pública e o respeito aos direitos e garantias fundamentais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000132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6</a:t>
            </a:r>
            <a:r>
              <a:rPr lang="pt-BR" sz="3000" dirty="0" smtClean="0"/>
              <a:t>. Sistemática de Controle da Administração Pública</a:t>
            </a:r>
          </a:p>
          <a:p>
            <a:pPr algn="just">
              <a:buNone/>
            </a:pPr>
            <a:r>
              <a:rPr lang="pt-BR" sz="3000" dirty="0" smtClean="0"/>
              <a:t>	</a:t>
            </a:r>
          </a:p>
          <a:p>
            <a:pPr algn="just">
              <a:buNone/>
            </a:pPr>
            <a:r>
              <a:rPr lang="pt-BR" sz="3000" dirty="0" smtClean="0"/>
              <a:t>	a) Objeto de estudo</a:t>
            </a:r>
          </a:p>
          <a:p>
            <a:pPr algn="just">
              <a:buNone/>
            </a:pPr>
            <a:r>
              <a:rPr lang="pt-BR" sz="3000" dirty="0" smtClean="0"/>
              <a:t>	</a:t>
            </a:r>
          </a:p>
          <a:p>
            <a:pPr algn="just">
              <a:buNone/>
            </a:pPr>
            <a:r>
              <a:rPr lang="pt-BR" sz="3000" dirty="0" smtClean="0"/>
              <a:t>	- Compreender os instrumentos e as formas de se exercer o controle na Administração Pública brasileira</a:t>
            </a:r>
          </a:p>
          <a:p>
            <a:pPr algn="just">
              <a:buNone/>
            </a:pPr>
            <a:r>
              <a:rPr lang="pt-BR" sz="3000" dirty="0" smtClean="0"/>
              <a:t>	</a:t>
            </a:r>
            <a:endParaRPr lang="pt-BR" sz="3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74720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b) Tipos de controle</a:t>
            </a: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pPr>
              <a:buNone/>
            </a:pPr>
            <a:r>
              <a:rPr lang="pt-BR" dirty="0" smtClean="0"/>
              <a:t>	b.1) 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Quanto à natureza do controlador</a:t>
            </a:r>
          </a:p>
          <a:p>
            <a:pPr>
              <a:buNone/>
            </a:pPr>
            <a:r>
              <a:rPr lang="pt-BR" dirty="0" smtClean="0"/>
              <a:t>	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Legislativo</a:t>
            </a: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- Judicial</a:t>
            </a: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- Administrativo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857256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b.2) Quanto à extensão do controle</a:t>
            </a:r>
          </a:p>
          <a:p>
            <a:pPr algn="just">
              <a:buNone/>
            </a:pPr>
            <a:r>
              <a:rPr lang="pt-BR" dirty="0" smtClean="0"/>
              <a:t>	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Controle interno: exercido por órgãos de um Poder sobre condutas administrativas produzidas dentro de sua esfera</a:t>
            </a:r>
          </a:p>
          <a:p>
            <a:pPr algn="just"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- Controle externo: o órgão fiscalizador se situa em Administração diversa daquela de onde a conduta administrativa se originou.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Quanto ao controle externo, ainda se pode dizer que é uma exigência e condição do regime democrático, devendo se capacitar cada vez mais e converter-se em instrumento de cidadania.</a:t>
            </a:r>
          </a:p>
          <a:p>
            <a:pPr algn="just">
              <a:buNone/>
            </a:pPr>
            <a:endParaRPr lang="pt-BR" dirty="0" smtClean="0"/>
          </a:p>
          <a:p>
            <a:pPr algn="just">
              <a:buNone/>
            </a:pPr>
            <a:r>
              <a:rPr lang="pt-BR" dirty="0" smtClean="0"/>
              <a:t>	Tem por objeto atos administrativo emanados pelos outros Poderes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000132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- Sistemas de controle externo</a:t>
            </a:r>
          </a:p>
          <a:p>
            <a:pPr>
              <a:buNone/>
            </a:pPr>
            <a:r>
              <a:rPr lang="pt-BR" dirty="0" smtClean="0"/>
              <a:t>		- Auditorias Gerais</a:t>
            </a:r>
          </a:p>
          <a:p>
            <a:pPr>
              <a:buNone/>
            </a:pPr>
            <a:r>
              <a:rPr lang="pt-BR" dirty="0" smtClean="0"/>
              <a:t>		- Cortes de Contas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	- Pontos comuns</a:t>
            </a:r>
          </a:p>
          <a:p>
            <a:pPr algn="just">
              <a:buNone/>
            </a:pPr>
            <a:r>
              <a:rPr lang="pt-BR" dirty="0" smtClean="0"/>
              <a:t>		- órgãos integrados ao aparelho do Estado, em geral com previsão constitucional;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	</a:t>
            </a:r>
            <a:r>
              <a:rPr lang="pt-BR" sz="3000" dirty="0" smtClean="0"/>
              <a:t>- órgãos com elevado grau de independência e de autonomia, mesmo nas hipóteses em que há vínculo com o Poder Legislativo;</a:t>
            </a:r>
          </a:p>
          <a:p>
            <a:pPr algn="just">
              <a:buNone/>
            </a:pPr>
            <a:r>
              <a:rPr lang="pt-BR" sz="3000" dirty="0" smtClean="0"/>
              <a:t>		- vínculo com Poder Legislativo;</a:t>
            </a:r>
          </a:p>
          <a:p>
            <a:pPr algn="just">
              <a:buNone/>
            </a:pPr>
            <a:r>
              <a:rPr lang="pt-BR" sz="3000" dirty="0" smtClean="0"/>
              <a:t>		- atuam no controle externo;</a:t>
            </a:r>
          </a:p>
          <a:p>
            <a:pPr algn="just">
              <a:buNone/>
            </a:pPr>
            <a:r>
              <a:rPr lang="pt-BR" sz="3000" dirty="0" smtClean="0"/>
              <a:t>		- normalmente, suas decisões não se encontram sujeitas à revisão por outro órgão ou instância;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- Sistema de Auditoria-Geral (ou Controladoria-Geral)</a:t>
            </a:r>
          </a:p>
          <a:p>
            <a:pPr algn="just">
              <a:buNone/>
            </a:pPr>
            <a:r>
              <a:rPr lang="pt-BR" dirty="0" smtClean="0"/>
              <a:t>		- Normalmente, controle de caráter opinativo ou consultivo, sem dispor de poderes “jurisdicionais” ou coercitivos;</a:t>
            </a:r>
          </a:p>
          <a:p>
            <a:pPr algn="just">
              <a:buNone/>
            </a:pPr>
            <a:r>
              <a:rPr lang="pt-BR" dirty="0" smtClean="0"/>
              <a:t>		- Manifestações em forma de pareceres ou recomendações subscritos monocraticamente pelo Auditor ou Controlador-Geral;</a:t>
            </a:r>
            <a:endParaRPr lang="pt-BR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71570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	- Auditor ou Controlador-Geral: nomeado pelo Parlamento, com mandato previamente fixado.</a:t>
            </a:r>
          </a:p>
          <a:p>
            <a:pPr algn="just">
              <a:buNone/>
            </a:pPr>
            <a:r>
              <a:rPr lang="pt-BR" dirty="0" smtClean="0"/>
              <a:t>		- Exemplos: </a:t>
            </a:r>
            <a:r>
              <a:rPr lang="pt-BR" dirty="0" err="1" smtClean="0"/>
              <a:t>National</a:t>
            </a:r>
            <a:r>
              <a:rPr lang="pt-BR" dirty="0" smtClean="0"/>
              <a:t> Audite Office (Reino Unido); </a:t>
            </a:r>
            <a:r>
              <a:rPr lang="pt-BR" dirty="0" err="1" smtClean="0"/>
              <a:t>Government</a:t>
            </a:r>
            <a:r>
              <a:rPr lang="pt-BR" dirty="0" smtClean="0"/>
              <a:t> </a:t>
            </a:r>
            <a:r>
              <a:rPr lang="pt-BR" dirty="0" err="1" smtClean="0"/>
              <a:t>Accountabilitty</a:t>
            </a:r>
            <a:r>
              <a:rPr lang="pt-BR" dirty="0" smtClean="0"/>
              <a:t> Office (EUA); Office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the</a:t>
            </a:r>
            <a:r>
              <a:rPr lang="pt-BR" dirty="0" smtClean="0"/>
              <a:t> Auditor General (Canadá)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sz="3000" dirty="0" smtClean="0"/>
              <a:t>	- Sistema de Tribunal (ou Corte) de Contas</a:t>
            </a:r>
          </a:p>
          <a:p>
            <a:pPr algn="just">
              <a:buNone/>
            </a:pPr>
            <a:r>
              <a:rPr lang="pt-BR" sz="3000" dirty="0" smtClean="0"/>
              <a:t>		- Caracteriza-se pelo caráter colegiado de suas decisões e pelo poder coercitivo de impor sanções.</a:t>
            </a:r>
          </a:p>
          <a:p>
            <a:pPr algn="just">
              <a:buNone/>
            </a:pPr>
            <a:r>
              <a:rPr lang="pt-BR" sz="3000" dirty="0" smtClean="0"/>
              <a:t>		- Em razão de tais características, torna-se necessária a ênfase no processo, com procedimentos de fiscalização com maior rigor e respeito a direitos fundamentais.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	- Procura-se conferir maior estabilidade aos membros dos Tribunais de Contas, seja com mandatos fixos que ultrapassem legislatura (Espanha) ou mesmo com o reconhecimento da vitaliciedade.</a:t>
            </a:r>
          </a:p>
          <a:p>
            <a:pPr algn="just">
              <a:buNone/>
            </a:pPr>
            <a:endParaRPr lang="pt-BR" dirty="0" smtClean="0"/>
          </a:p>
          <a:p>
            <a:pPr algn="just">
              <a:buNone/>
            </a:pPr>
            <a:r>
              <a:rPr lang="pt-BR" dirty="0" smtClean="0"/>
              <a:t>		- Exemplos: França, Brasil, Itália, Bélgica, entre outros.</a:t>
            </a:r>
            <a:endParaRPr lang="pt-BR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857256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b.3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Quanto à natureza do controle</a:t>
            </a:r>
          </a:p>
          <a:p>
            <a:pPr algn="just">
              <a:buNone/>
            </a:pPr>
            <a:r>
              <a:rPr lang="pt-BR" dirty="0" smtClean="0"/>
              <a:t>	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Controle de legalidade: Faz uma análise do respeito dos atos praticados tendo em vista a ordem normativa</a:t>
            </a:r>
          </a:p>
          <a:p>
            <a:pPr algn="just"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- Controle de mérito: Analisa-se a conveniência e oportunidade da prática do ato. Discutir a polêmica envolvendo o controle do mérito do ato administrativo.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71570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  <a:r>
              <a:rPr lang="pt-BR" sz="3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b.4) Quanto ao âmbito da Administração</a:t>
            </a:r>
          </a:p>
          <a:p>
            <a:pPr algn="just">
              <a:buNone/>
            </a:pPr>
            <a:r>
              <a:rPr lang="pt-BR" sz="3000" dirty="0" smtClean="0"/>
              <a:t>	</a:t>
            </a:r>
            <a:r>
              <a:rPr lang="pt-BR" sz="3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Controle por subordinação: é o exercido por meio dos vários patamares da hierarquia administrativa dentro da mesma Administração</a:t>
            </a:r>
          </a:p>
          <a:p>
            <a:pPr algn="just">
              <a:buNone/>
            </a:pPr>
            <a:r>
              <a:rPr lang="pt-BR" sz="3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- Controle por vinculação: o poder de fiscalização e de revisão é atribuído a uma pessoa e se exerce sobre os atos praticados por atos diversos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b.5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Quanto à oportunidade</a:t>
            </a:r>
          </a:p>
          <a:p>
            <a:pPr>
              <a:buNone/>
            </a:pPr>
            <a:endParaRPr lang="pt-BR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- Controle prévio</a:t>
            </a:r>
          </a:p>
          <a:p>
            <a:pPr>
              <a:buNone/>
            </a:pPr>
            <a:endParaRPr lang="pt-BR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- Controle concomitante</a:t>
            </a:r>
          </a:p>
          <a:p>
            <a:pPr>
              <a:buNone/>
            </a:pPr>
            <a:endParaRPr lang="pt-BR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- Controle posterior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857256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b.6) Quanto à iniciativa</a:t>
            </a:r>
          </a:p>
          <a:p>
            <a:pPr algn="just">
              <a:buNone/>
            </a:pPr>
            <a:r>
              <a:rPr lang="pt-BR" dirty="0" smtClean="0"/>
              <a:t>	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Controle de ofício: é o executado pela própria Administração no regular exercício de suas funções</a:t>
            </a:r>
          </a:p>
          <a:p>
            <a:pPr algn="just"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- Controle provocado: é aquele provado por terceiro. Ver o direito de petição e discutir que ele não se confunde com direito de protocolo.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c)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Controle Administrativo</a:t>
            </a: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c.1) Sentido: exercido pelos poderes por seus órgãos internos</a:t>
            </a:r>
          </a:p>
          <a:p>
            <a:pPr>
              <a:buNone/>
            </a:pPr>
            <a:endParaRPr lang="pt-BR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c.2) Objetivos</a:t>
            </a:r>
          </a:p>
          <a:p>
            <a:pPr>
              <a:buNone/>
            </a:pPr>
            <a:r>
              <a:rPr lang="pt-BR" dirty="0" smtClean="0"/>
              <a:t>	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Confirmação</a:t>
            </a: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- Correção</a:t>
            </a: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- Alteração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c.3) Meios de controles</a:t>
            </a: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- Supervisão Ministerial</a:t>
            </a: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- Hierarquia orgânica</a:t>
            </a: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- Direito de petição</a:t>
            </a: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- Outros instrumentos legais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	c.4) Processo Administrativo</a:t>
            </a:r>
            <a:endParaRPr lang="pt-BR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d) 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Controle judicial</a:t>
            </a: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d.1) Sentido</a:t>
            </a:r>
          </a:p>
          <a:p>
            <a:pPr algn="just">
              <a:buNone/>
            </a:pPr>
            <a:r>
              <a:rPr lang="pt-BR" dirty="0" smtClean="0"/>
              <a:t>	- 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É o poder de fiscalização que os órgãos do Poder Judiciário exercem sobre os atos administrativos praticados por qualquer esfera do Poder.</a:t>
            </a:r>
          </a:p>
          <a:p>
            <a:pPr algn="just">
              <a:buNone/>
            </a:pPr>
            <a:endParaRPr lang="pt-BR" dirty="0" smtClean="0"/>
          </a:p>
          <a:p>
            <a:pPr algn="just"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d.2) Importância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857256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d.3) 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Sistemas de controle</a:t>
            </a:r>
          </a:p>
          <a:p>
            <a:pPr>
              <a:buNone/>
            </a:pPr>
            <a:endParaRPr lang="pt-BR" dirty="0" smtClean="0"/>
          </a:p>
          <a:p>
            <a:pPr algn="just"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- Contencioso administrativo</a:t>
            </a: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</a:t>
            </a: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</a:t>
            </a:r>
            <a:r>
              <a:rPr lang="pt-BR" dirty="0" smtClean="0"/>
              <a:t>- Uni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dade de jurisdição</a:t>
            </a:r>
          </a:p>
          <a:p>
            <a:pPr>
              <a:buNone/>
            </a:pPr>
            <a:endParaRPr lang="pt-BR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- Brasil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857256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d.4) Atos sob controle especial </a:t>
            </a:r>
          </a:p>
          <a:p>
            <a:pPr algn="just"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Atos políticos: A discussão reside na possibilidade de o Judiciário exercer seu controle sobre os critérios governamentais que conduzem à edição dos atos políticos.</a:t>
            </a: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</a:t>
            </a: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Atos legislativos típicos</a:t>
            </a: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Controle de constitucionalidade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- 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Atos </a:t>
            </a:r>
            <a:r>
              <a:rPr lang="pt-BR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interna </a:t>
            </a:r>
            <a:r>
              <a:rPr lang="pt-BR" i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corporis</a:t>
            </a:r>
            <a:r>
              <a:rPr lang="pt-BR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São aqueles praticados dentro da competência interna e exclusiva dos órgãos dos Poderes Legislativo e Judiciário.	Questão polêmica.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	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d.5) Instrumentos de controle</a:t>
            </a:r>
          </a:p>
          <a:p>
            <a:pPr algn="just">
              <a:buNone/>
            </a:pPr>
            <a:r>
              <a:rPr lang="pt-BR" dirty="0" smtClean="0"/>
              <a:t>	- Ações judiciais. A título de exemplo, citem-se as seguintes: 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- Habeas Corpus</a:t>
            </a:r>
          </a:p>
          <a:p>
            <a:pPr>
              <a:buNone/>
            </a:pPr>
            <a:r>
              <a:rPr lang="pt-BR" dirty="0" smtClean="0"/>
              <a:t>	- Habeas Data</a:t>
            </a:r>
          </a:p>
          <a:p>
            <a:pPr>
              <a:buNone/>
            </a:pPr>
            <a:r>
              <a:rPr lang="pt-BR" dirty="0" smtClean="0"/>
              <a:t>	- Mandado de Segurança</a:t>
            </a:r>
          </a:p>
          <a:p>
            <a:pPr>
              <a:buNone/>
            </a:pPr>
            <a:r>
              <a:rPr lang="pt-BR" dirty="0" smtClean="0"/>
              <a:t>	- Mandado de Injunção</a:t>
            </a:r>
          </a:p>
          <a:p>
            <a:pPr>
              <a:buNone/>
            </a:pPr>
            <a:r>
              <a:rPr lang="pt-BR" dirty="0" smtClean="0"/>
              <a:t>	- Ação Civil Pública</a:t>
            </a:r>
          </a:p>
          <a:p>
            <a:pPr>
              <a:buNone/>
            </a:pPr>
            <a:r>
              <a:rPr lang="pt-BR" dirty="0" smtClean="0"/>
              <a:t>	- Ação de Improbidade Administrativa</a:t>
            </a:r>
          </a:p>
          <a:p>
            <a:pPr>
              <a:buNone/>
            </a:pPr>
            <a:r>
              <a:rPr lang="pt-BR" dirty="0" smtClean="0"/>
              <a:t>	- Ação Popular</a:t>
            </a:r>
          </a:p>
          <a:p>
            <a:pPr>
              <a:buNone/>
            </a:pPr>
            <a:r>
              <a:rPr lang="pt-BR" dirty="0" smtClean="0"/>
              <a:t>	- Ação Ordinária</a:t>
            </a:r>
            <a:endParaRPr lang="pt-BR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e) 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Controle Legislativo</a:t>
            </a:r>
          </a:p>
          <a:p>
            <a:pPr algn="just"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e.1) Sentido: É a prerrogativa conferida ao Poder Legislativo de fiscalizar o poder público sob critérios político e financeiro.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	e.2) 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Tipos de controle</a:t>
            </a: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- Político </a:t>
            </a: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- Financeiro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e.3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Controle político</a:t>
            </a:r>
          </a:p>
          <a:p>
            <a:pPr algn="just">
              <a:buNone/>
            </a:pPr>
            <a:r>
              <a:rPr lang="pt-BR" dirty="0" smtClean="0"/>
              <a:t>	- 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Possibilidade de fiscalização e decisão sobre atos ligados à função administrativa e de organização do Poder Executivo e do Poder Judiciário. Exemplos: Art. 49, X; </a:t>
            </a:r>
          </a:p>
          <a:p>
            <a:pPr>
              <a:buNone/>
            </a:pPr>
            <a:r>
              <a:rPr lang="pt-BR" dirty="0" smtClean="0"/>
              <a:t>	- 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Poder convocatório</a:t>
            </a:r>
          </a:p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Poder de sustação: Art. 49, V, CF.</a:t>
            </a:r>
          </a:p>
          <a:p>
            <a:pPr>
              <a:buNone/>
            </a:pPr>
            <a:r>
              <a:rPr lang="pt-BR" dirty="0" smtClean="0"/>
              <a:t>	- Comissão Parlamentar de Inquérito</a:t>
            </a:r>
            <a:endParaRPr lang="pt-BR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e.4) 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Controle financeiro</a:t>
            </a:r>
          </a:p>
          <a:p>
            <a:pPr algn="just"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Sentido: é aquele exercido pelo Poder Legislativo sobre o Executivo e o Judiciário e sobre a sua própria administração no que se refere à receita, à despesa e à gestão dos recursos públicos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857256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Formas de controle</a:t>
            </a:r>
          </a:p>
          <a:p>
            <a:pPr algn="just">
              <a:buNone/>
            </a:pP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- Interno: cada Poder tem que possuir, em sua estrutura, órgãos especialmente destinados à verificação do destino de recursos do erário. Art. 70, CF.</a:t>
            </a:r>
          </a:p>
          <a:p>
            <a:pPr algn="just">
              <a:buNone/>
            </a:pPr>
            <a:r>
              <a:rPr lang="pt-BR" dirty="0" smtClean="0"/>
              <a:t>	</a:t>
            </a:r>
            <a:r>
              <a:rPr lang="pt-B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Externo: Exercido pelo Congresso Nacional, com o auxílio do Tribunal de Contas.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Áreas de controle</a:t>
            </a:r>
          </a:p>
          <a:p>
            <a:pPr>
              <a:buNone/>
            </a:pPr>
            <a:r>
              <a:rPr lang="pt-BR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legalidade: respeito às normas</a:t>
            </a:r>
          </a:p>
          <a:p>
            <a:pPr>
              <a:buNone/>
            </a:pPr>
            <a:r>
              <a:rPr lang="pt-BR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legitimidade: atender aos princípios da boa administração</a:t>
            </a:r>
          </a:p>
          <a:p>
            <a:pPr algn="just">
              <a:buNone/>
            </a:pPr>
            <a:r>
              <a:rPr lang="pt-BR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economicidade: respeito aos princípios da adequação e da compatibilidade referentes às despesas públicas</a:t>
            </a:r>
          </a:p>
          <a:p>
            <a:pPr>
              <a:buNone/>
            </a:pPr>
            <a:r>
              <a:rPr lang="pt-BR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aplicação das subvenções:</a:t>
            </a:r>
          </a:p>
          <a:p>
            <a:pPr>
              <a:buNone/>
            </a:pPr>
            <a:r>
              <a:rPr lang="pt-BR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renúncia de receitas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- Importância do controle realizado pelo Poder Legislativo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	- O papel desempenhado pelos Tribunais de Contas</a:t>
            </a:r>
            <a:endParaRPr lang="pt-BR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857256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f) Outras formas de controle</a:t>
            </a:r>
          </a:p>
          <a:p>
            <a:pPr>
              <a:buNone/>
            </a:pPr>
            <a:r>
              <a:rPr lang="pt-BR" dirty="0" smtClean="0"/>
              <a:t>	- O papel desempenhado pelo Ministério Público</a:t>
            </a:r>
          </a:p>
          <a:p>
            <a:pPr>
              <a:buNone/>
            </a:pPr>
            <a:r>
              <a:rPr lang="pt-BR" dirty="0" smtClean="0"/>
              <a:t>	- O papel desempenhado pela mídia, pelos veículos de comunicação e pela sociedade civil organizada</a:t>
            </a:r>
          </a:p>
          <a:p>
            <a:pPr>
              <a:buNone/>
            </a:pPr>
            <a:r>
              <a:rPr lang="pt-BR" dirty="0" smtClean="0"/>
              <a:t>	- O cidadão e o controle da Administração Pública</a:t>
            </a:r>
            <a:endParaRPr lang="pt-BR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857256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6. Considerações parciais a respeito de tendências atuais do controle da Administração Pública</a:t>
            </a:r>
          </a:p>
          <a:p>
            <a:pPr algn="just">
              <a:buNone/>
            </a:pPr>
            <a:r>
              <a:rPr lang="pt-BR" dirty="0" smtClean="0"/>
              <a:t>	- Controle é instrumento de gestão e de cooperação na busca de resultados, não podendo ser visto como instrumento de perseguição;</a:t>
            </a:r>
          </a:p>
          <a:p>
            <a:pPr algn="just">
              <a:buNone/>
            </a:pPr>
            <a:r>
              <a:rPr lang="pt-BR" dirty="0" smtClean="0"/>
              <a:t>	- Controle deve ser atividade contínua;</a:t>
            </a:r>
            <a:endParaRPr lang="pt-BR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- Controle deve estar comprometido com os direitos e garantias fundamentais, lembrando-se sempre que ele não é um fim em si mesmo;</a:t>
            </a:r>
          </a:p>
          <a:p>
            <a:pPr algn="just">
              <a:buNone/>
            </a:pPr>
            <a:endParaRPr lang="pt-BR" dirty="0" smtClean="0"/>
          </a:p>
          <a:p>
            <a:pPr algn="just">
              <a:buNone/>
            </a:pPr>
            <a:r>
              <a:rPr lang="pt-BR" dirty="0" smtClean="0"/>
              <a:t>	- Controlador deve levar em conta todas as peculiaridades de uma situação concreta para adequadamente exercer o seu juízo;</a:t>
            </a:r>
            <a:endParaRPr lang="pt-BR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000132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- Controlador deve estar atento às regras de sua competência;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	- Necessidade de clareza de critérios de fiscalização e de controle;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	- Controlado deve atuar sempre buscando exercer suas atividade com zelo</a:t>
            </a:r>
            <a:endParaRPr lang="pt-BR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00132"/>
          </a:xfrm>
        </p:spPr>
        <p:txBody>
          <a:bodyPr/>
          <a:lstStyle/>
          <a:p>
            <a:r>
              <a:rPr lang="pt-BR" sz="3000" b="1" dirty="0" smtClean="0"/>
              <a:t>Compreendendo o Controle da Administração Pública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sz="2800" dirty="0" smtClean="0"/>
              <a:t>	- O controle é instrumento fundamental para se construir uma Administração Pública democrática, proba e eficiente.</a:t>
            </a:r>
          </a:p>
          <a:p>
            <a:pPr>
              <a:buNone/>
            </a:pPr>
            <a:endParaRPr lang="pt-BR" sz="2800" dirty="0" smtClean="0"/>
          </a:p>
          <a:p>
            <a:pPr algn="just">
              <a:buNone/>
            </a:pPr>
            <a:r>
              <a:rPr lang="pt-BR" sz="2800" dirty="0" smtClean="0"/>
              <a:t>	- Contudo, se mal utilizado, é um poderoso instrumento de arbitrariedade.</a:t>
            </a:r>
          </a:p>
          <a:p>
            <a:pPr algn="just">
              <a:buNone/>
            </a:pPr>
            <a:endParaRPr lang="pt-BR" sz="2800" dirty="0" smtClean="0"/>
          </a:p>
          <a:p>
            <a:pPr algn="just">
              <a:buNone/>
            </a:pPr>
            <a:r>
              <a:rPr lang="pt-BR" sz="2800" dirty="0" smtClean="0"/>
              <a:t>	- É com base em tais pressupostos que devem ser analisados os Tribunais de Contas e o Ministério Público de Contas</a:t>
            </a:r>
            <a:endParaRPr lang="pt-BR" sz="28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pt-BR" dirty="0" smtClean="0"/>
              <a:t>Tribunal de Contas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Relativamente ao controle externo do Estado, desempenha papel muito importante os Tribunais de Contas.</a:t>
            </a:r>
          </a:p>
          <a:p>
            <a:pPr algn="just">
              <a:buNone/>
            </a:pPr>
            <a:endParaRPr lang="pt-BR" dirty="0" smtClean="0"/>
          </a:p>
          <a:p>
            <a:pPr algn="just">
              <a:buNone/>
            </a:pPr>
            <a:r>
              <a:rPr lang="pt-BR" dirty="0" smtClean="0"/>
              <a:t>	Pode-se dizer que são órgãos autônomos, auxiliares do Poder Legislativo, mas não a ele subordinado, praticando atos de natureza eminentemente administrativa, concernentes ao controle externo</a:t>
            </a:r>
            <a:endParaRPr lang="pt-BR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1472" y="857232"/>
            <a:ext cx="8229600" cy="846158"/>
          </a:xfrm>
        </p:spPr>
        <p:txBody>
          <a:bodyPr/>
          <a:lstStyle/>
          <a:p>
            <a:r>
              <a:rPr lang="pt-BR" dirty="0" smtClean="0"/>
              <a:t>Tribunal de Contas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a) A criação dos Tribunais de Contas no Brasil e suas previsões constitucionais</a:t>
            </a:r>
          </a:p>
          <a:p>
            <a:pPr>
              <a:buNone/>
            </a:pPr>
            <a:r>
              <a:rPr lang="pt-BR" dirty="0" smtClean="0"/>
              <a:t>	</a:t>
            </a:r>
          </a:p>
          <a:p>
            <a:pPr>
              <a:buNone/>
            </a:pPr>
            <a:r>
              <a:rPr lang="pt-BR" dirty="0" smtClean="0"/>
              <a:t>	- Criação do Erário Régio – Alvará de 28 de junho de 1808</a:t>
            </a:r>
          </a:p>
          <a:p>
            <a:pPr>
              <a:buNone/>
            </a:pPr>
            <a:r>
              <a:rPr lang="pt-BR" dirty="0" smtClean="0"/>
              <a:t>	- 1826 – Apresentação de Projeto de Lei visando à criação de Corte de Contas no Brasil.</a:t>
            </a:r>
            <a:endParaRPr lang="pt-BR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785818"/>
          </a:xfrm>
        </p:spPr>
        <p:txBody>
          <a:bodyPr/>
          <a:lstStyle/>
          <a:p>
            <a:r>
              <a:rPr lang="pt-BR" dirty="0" smtClean="0"/>
              <a:t>Tribunal de Contas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	- O debata em torno da criação de Corte de Contas no Brasil, juntamente com a abolição da escravatura, certamente foram um dos mais intensos no Império;</a:t>
            </a:r>
          </a:p>
          <a:p>
            <a:pPr algn="just">
              <a:buNone/>
            </a:pPr>
            <a:endParaRPr lang="pt-BR" dirty="0" smtClean="0"/>
          </a:p>
          <a:p>
            <a:pPr algn="just">
              <a:buNone/>
            </a:pPr>
            <a:r>
              <a:rPr lang="pt-BR" dirty="0" smtClean="0"/>
              <a:t>	- Decreto 966A, 7 de novembro de 1890 – Criação do Tribunal de Contas</a:t>
            </a:r>
            <a:endParaRPr lang="pt-BR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74720"/>
          </a:xfrm>
        </p:spPr>
        <p:txBody>
          <a:bodyPr/>
          <a:lstStyle/>
          <a:p>
            <a:r>
              <a:rPr lang="pt-BR" dirty="0" smtClean="0"/>
              <a:t>Tribunal de Contas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- Constituição de 1891– institucionalização do Tribunal de Contas (art. 89)</a:t>
            </a:r>
          </a:p>
          <a:p>
            <a:pPr>
              <a:buNone/>
            </a:pPr>
            <a:r>
              <a:rPr lang="pt-BR" dirty="0" smtClean="0"/>
              <a:t>	- Instalação efetiva do Tribunal de Contas se deu apenas em 1893.</a:t>
            </a:r>
          </a:p>
          <a:p>
            <a:pPr algn="just">
              <a:buNone/>
            </a:pPr>
            <a:r>
              <a:rPr lang="pt-BR" dirty="0" smtClean="0"/>
              <a:t>	Assim que instalado, houve choque do Tribunal de Contas com o Presidente Floriano Peixoto, por ter considerado ilegal a nomeação de parente de Deodoro da Fonseca.	</a:t>
            </a:r>
            <a:endParaRPr lang="pt-BR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857256"/>
          </a:xfrm>
        </p:spPr>
        <p:txBody>
          <a:bodyPr/>
          <a:lstStyle/>
          <a:p>
            <a:r>
              <a:rPr lang="pt-BR" dirty="0" smtClean="0"/>
              <a:t>Tribunal de Contas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sz="2800" dirty="0" smtClean="0"/>
              <a:t>	Ministro </a:t>
            </a:r>
            <a:r>
              <a:rPr lang="pt-BR" sz="2800" dirty="0" err="1" smtClean="0"/>
              <a:t>Serzedello</a:t>
            </a:r>
            <a:r>
              <a:rPr lang="pt-BR" sz="2800" dirty="0" smtClean="0"/>
              <a:t> Corrêa se demitiu do Ministério por não ter concordado com a resistência do acatamento da decisão.</a:t>
            </a:r>
          </a:p>
          <a:p>
            <a:pPr algn="just">
              <a:buNone/>
            </a:pPr>
            <a:endParaRPr lang="pt-BR" sz="2800" dirty="0" smtClean="0"/>
          </a:p>
          <a:p>
            <a:pPr algn="just">
              <a:buNone/>
            </a:pPr>
            <a:r>
              <a:rPr lang="pt-BR" sz="2800" dirty="0" smtClean="0"/>
              <a:t>	- Constituição de 1934 – Mantido e, pela primeira vez, se fala em julgamento </a:t>
            </a:r>
            <a:r>
              <a:rPr lang="pt-BR" sz="2800" smtClean="0"/>
              <a:t>de contas</a:t>
            </a:r>
            <a:endParaRPr lang="pt-BR" sz="28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1183</TotalTime>
  <Words>436</Words>
  <Application>Microsoft Office PowerPoint</Application>
  <PresentationFormat>Apresentação na tela (4:3)</PresentationFormat>
  <Paragraphs>399</Paragraphs>
  <Slides>76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76</vt:i4>
      </vt:variant>
    </vt:vector>
  </HeadingPairs>
  <TitlesOfParts>
    <vt:vector size="77" baseType="lpstr">
      <vt:lpstr>Design padrão</vt:lpstr>
      <vt:lpstr>Controle de Contas, Transparência e Responsabilidade / Parcerias na Administração Pública </vt:lpstr>
      <vt:lpstr>Introdução</vt:lpstr>
      <vt:lpstr>Introdução</vt:lpstr>
      <vt:lpstr>Introdução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Compreendendo o Controle da Administração Pública</vt:lpstr>
      <vt:lpstr>Tribunal de Contas</vt:lpstr>
      <vt:lpstr>Tribunal de Contas</vt:lpstr>
      <vt:lpstr>Tribunal de Contas</vt:lpstr>
      <vt:lpstr>Tribunal de Contas</vt:lpstr>
      <vt:lpstr>Tribunal de Contas</vt:lpstr>
    </vt:vector>
  </TitlesOfParts>
  <Company>SMC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Administrador</dc:creator>
  <cp:lastModifiedBy>rkelles</cp:lastModifiedBy>
  <cp:revision>120</cp:revision>
  <dcterms:created xsi:type="dcterms:W3CDTF">2010-09-02T17:45:09Z</dcterms:created>
  <dcterms:modified xsi:type="dcterms:W3CDTF">2013-02-05T21:51:01Z</dcterms:modified>
</cp:coreProperties>
</file>